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Object],[object Object]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hsimc.tech/field/polyu/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fo.gov.hk/gia/general/202604/13/P2026041200423.htm?fontSize=1" TargetMode="External"/><Relationship Id="rId1" Type="http://schemas.openxmlformats.org/officeDocument/2006/relationships/image" Target="../media/image-2-1.jpg"/><Relationship Id="rId2" Type="http://schemas.openxmlformats.org/officeDocument/2006/relationships/image" Target="../media/image-2-2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nicholas90.homelinked.tech/team/" TargetMode="Externa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mcp.makehere.tech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hsimc.tech/" TargetMode="External"/><Relationship Id="rId2" Type="http://schemas.openxmlformats.org/officeDocument/2006/relationships/hyperlink" Target="https://hsimc.tech/publications/" TargetMode="External"/><Relationship Id="rId3" Type="http://schemas.openxmlformats.org/officeDocument/2006/relationships/hyperlink" Target="https://nicholas90.homelinked.tech/team/" TargetMode="External"/><Relationship Id="rId4" Type="http://schemas.openxmlformats.org/officeDocument/2006/relationships/image" Target="../media/image-9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01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1–2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123444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000" b="1" dirty="0">
                <a:solidFill>
                  <a:srgbClr val="F3F6FB"/>
                </a:solidFill>
              </a:rPr>
              <a:t>FROM SENSORS</a:t>
            </a:r>
            <a:endParaRPr lang="en-US" sz="5000" dirty="0"/>
          </a:p>
          <a:p>
            <a:pPr indent="0" marL="0">
              <a:buNone/>
            </a:pPr>
            <a:r>
              <a:rPr lang="en-US" sz="5000" b="1" dirty="0">
                <a:solidFill>
                  <a:srgbClr val="F3F6FB"/>
                </a:solidFill>
              </a:rPr>
              <a:t>TO REALITY.</a:t>
            </a:r>
            <a:endParaRPr lang="en-US" sz="5000" dirty="0"/>
          </a:p>
        </p:txBody>
      </p:sp>
      <p:sp>
        <p:nvSpPr>
          <p:cNvPr id="8" name="Text 6"/>
          <p:cNvSpPr/>
          <p:nvPr/>
        </p:nvSpPr>
        <p:spPr>
          <a:xfrm>
            <a:off x="603504" y="35204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DCE5F1"/>
                </a:solidFill>
              </a:rPr>
              <a:t>What changes when AI can see, understand, simulate and act?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603504" y="4251960"/>
            <a:ext cx="8732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A9B4C5"/>
                </a:solidFill>
              </a:rPr>
              <a:t>Benny (Yan) Liao · Industry Engineer · Founder, HSIMC · Architecture &amp; Strategy Advisor, InnoSpire</a:t>
            </a:r>
            <a:endParaRPr lang="en-US" sz="1080" dirty="0"/>
          </a:p>
        </p:txBody>
      </p:sp>
      <p:sp>
        <p:nvSpPr>
          <p:cNvPr id="10" name="Text 8"/>
          <p:cNvSpPr/>
          <p:nvPr/>
        </p:nvSpPr>
        <p:spPr>
          <a:xfrm>
            <a:off x="603504" y="4882896"/>
            <a:ext cx="8412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7F8EA2"/>
                </a:solidFill>
              </a:rPr>
              <a:t>PolyU COMP3424 · Monday 5 October 2026 · AG206 · 14:15–15:00 (flexible)</a:t>
            </a:r>
            <a:endParaRPr lang="en-US" sz="92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3913632"/>
            <a:ext cx="1298448" cy="1298448"/>
          </a:xfrm>
          <a:prstGeom prst="rect">
            <a:avLst/>
          </a:prstGeom>
        </p:spPr>
      </p:pic>
      <p:sp>
        <p:nvSpPr>
          <p:cNvPr id="12" name="Text 9">
            <a:hlinkClick r:id="rId2" tooltip=""/>
          </p:cNvPr>
          <p:cNvSpPr/>
          <p:nvPr/>
        </p:nvSpPr>
        <p:spPr>
          <a:xfrm>
            <a:off x="9189720" y="5340096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u="sng" dirty="0">
                <a:solidFill>
                  <a:srgbClr val="8ED6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hsimc.tech/field/polyu</a:t>
            </a:r>
            <a:endParaRPr lang="en-US" sz="870" dirty="0"/>
          </a:p>
        </p:txBody>
      </p:sp>
      <p:sp>
        <p:nvSpPr>
          <p:cNvPr id="13" name="Text 10"/>
          <p:cNvSpPr/>
          <p:nvPr/>
        </p:nvSpPr>
        <p:spPr>
          <a:xfrm>
            <a:off x="603504" y="5394960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C7FFB5"/>
                </a:solidFill>
              </a:rPr>
              <a:t>10 stops · ~25–30 min core + discussion / demo</a:t>
            </a:r>
            <a:endParaRPr lang="en-US" sz="9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02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2–3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External Industry Practitioner · Sharing &amp; Technology Showcase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03504" y="1517904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8ED6FF"/>
                </a:solidFill>
              </a:rPr>
              <a:t>Four working contexts — one engineering thread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03504" y="1920240"/>
            <a:ext cx="4709160" cy="65836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2104" y="2084832"/>
            <a:ext cx="4251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8ED6FF"/>
                </a:solidFill>
              </a:rPr>
              <a:t>HSIMC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832104" y="2423160"/>
            <a:ext cx="425196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Founder · GenAI-native capability → physical Reality</a:t>
            </a:r>
            <a:endParaRPr lang="en-US" sz="1230" dirty="0"/>
          </a:p>
        </p:txBody>
      </p:sp>
      <p:sp>
        <p:nvSpPr>
          <p:cNvPr id="12" name="Shape 10"/>
          <p:cNvSpPr/>
          <p:nvPr/>
        </p:nvSpPr>
        <p:spPr>
          <a:xfrm>
            <a:off x="603504" y="2706624"/>
            <a:ext cx="4709160" cy="65836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2104" y="2871216"/>
            <a:ext cx="4251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C7FFB5"/>
                </a:solidFill>
              </a:rPr>
              <a:t>InnoSpire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832104" y="3209544"/>
            <a:ext cx="425196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Architecture &amp; Strategy Advisor · smart glasses / visual support</a:t>
            </a:r>
            <a:endParaRPr lang="en-US" sz="1230" dirty="0"/>
          </a:p>
        </p:txBody>
      </p:sp>
      <p:sp>
        <p:nvSpPr>
          <p:cNvPr id="15" name="Shape 13"/>
          <p:cNvSpPr/>
          <p:nvPr/>
        </p:nvSpPr>
        <p:spPr>
          <a:xfrm>
            <a:off x="603504" y="3493008"/>
            <a:ext cx="4709160" cy="65836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" y="3657600"/>
            <a:ext cx="4251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8ED6FF"/>
                </a:solidFill>
              </a:rPr>
              <a:t>Pannex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32104" y="3995928"/>
            <a:ext cx="425196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Chief Digital Strategy Officer · product engineering / global delivery</a:t>
            </a:r>
            <a:endParaRPr lang="en-US" sz="1230" dirty="0"/>
          </a:p>
        </p:txBody>
      </p:sp>
      <p:sp>
        <p:nvSpPr>
          <p:cNvPr id="18" name="Shape 16"/>
          <p:cNvSpPr/>
          <p:nvPr/>
        </p:nvSpPr>
        <p:spPr>
          <a:xfrm>
            <a:off x="603504" y="4279392"/>
            <a:ext cx="4709160" cy="65836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2104" y="4443984"/>
            <a:ext cx="4251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8ED6FF"/>
                </a:solidFill>
              </a:rPr>
              <a:t>Kingsware 金智维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32104" y="4782312"/>
            <a:ext cx="425196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HK &amp; Overseas Development Advisor · enterprise AI / digital employee</a:t>
            </a:r>
            <a:endParaRPr lang="en-US" sz="1230" dirty="0"/>
          </a:p>
        </p:txBody>
      </p:sp>
      <p:pic>
        <p:nvPicPr>
          <p:cNvPr id="21" name="Image 0" descr="/Users/bennyliao/Downloads/polyu-ppt-builder-20261002/hksar-glasse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3560" y="1554480"/>
            <a:ext cx="2788920" cy="1856232"/>
          </a:xfrm>
          <a:prstGeom prst="rect">
            <a:avLst/>
          </a:prstGeom>
        </p:spPr>
      </p:pic>
      <p:pic>
        <p:nvPicPr>
          <p:cNvPr id="22" name="Image 1" descr="/Users/bennyliao/Downloads/polyu-ppt-builder-20261002/hksar-group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3648" y="1554480"/>
            <a:ext cx="2743200" cy="1856232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5623560" y="3730752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7FFB5"/>
                </a:solidFill>
              </a:rPr>
              <a:t>Hong Kong public innovation context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5623560" y="4169664"/>
            <a:ext cx="56692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70" dirty="0">
                <a:solidFill>
                  <a:srgbClr val="F3F6FB"/>
                </a:solidFill>
              </a:rPr>
              <a:t>HKSAR public records document Smart Traffic Fund projects at the Smart Hong Kong Pavilion, including AI computer-vision smart glasses for persons with visual impairment.</a:t>
            </a:r>
            <a:endParaRPr lang="en-US" sz="1170" dirty="0"/>
          </a:p>
        </p:txBody>
      </p:sp>
      <p:sp>
        <p:nvSpPr>
          <p:cNvPr id="25" name="Text 21"/>
          <p:cNvSpPr/>
          <p:nvPr/>
        </p:nvSpPr>
        <p:spPr>
          <a:xfrm>
            <a:off x="5623560" y="5285232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b="1" dirty="0">
                <a:solidFill>
                  <a:srgbClr val="FFD48A"/>
                </a:solidFill>
              </a:rPr>
              <a:t>Public reference ≠ endorsement</a:t>
            </a:r>
            <a:endParaRPr lang="en-US" sz="930" dirty="0"/>
          </a:p>
        </p:txBody>
      </p:sp>
      <p:sp>
        <p:nvSpPr>
          <p:cNvPr id="26" name="Text 22"/>
          <p:cNvSpPr/>
          <p:nvPr/>
        </p:nvSpPr>
        <p:spPr>
          <a:xfrm>
            <a:off x="5623560" y="5596128"/>
            <a:ext cx="5532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A9B4C5"/>
                </a:solidFill>
              </a:rPr>
              <a:t>The public setting shows where sensing becomes part of a human system — not government endorsement of HSIMC or this session.</a:t>
            </a:r>
            <a:endParaRPr lang="en-US" sz="900" dirty="0"/>
          </a:p>
        </p:txBody>
      </p:sp>
      <p:sp>
        <p:nvSpPr>
          <p:cNvPr id="27" name="Text 23">
            <a:hlinkClick r:id="rId3" tooltip=""/>
          </p:cNvPr>
          <p:cNvSpPr/>
          <p:nvPr/>
        </p:nvSpPr>
        <p:spPr>
          <a:xfrm>
            <a:off x="621792" y="6208776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u="sng" dirty="0">
                <a:solidFill>
                  <a:srgbClr val="8ED6FF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HKSAR Government press release · 13 Apr 2026</a:t>
            </a:r>
            <a:endParaRPr lang="en-US" sz="8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03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2–3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The sensor is no longer the endpoint.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03504" y="1572768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3F6FB"/>
                </a:solidFill>
              </a:rPr>
              <a:t>Where does the sensor end?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621792" y="2194560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60" dirty="0">
                <a:solidFill>
                  <a:srgbClr val="A9B4C5"/>
                </a:solidFill>
              </a:rPr>
              <a:t>A physical signal can now become context for machine understanding — and possibly action.</a:t>
            </a:r>
            <a:endParaRPr lang="en-US" sz="1460" dirty="0"/>
          </a:p>
        </p:txBody>
      </p:sp>
      <p:sp>
        <p:nvSpPr>
          <p:cNvPr id="10" name="Shape 8"/>
          <p:cNvSpPr/>
          <p:nvPr/>
        </p:nvSpPr>
        <p:spPr>
          <a:xfrm>
            <a:off x="5669280" y="1554480"/>
            <a:ext cx="5166360" cy="603504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897880" y="1737360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6629400" y="167335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F3F6FB"/>
                </a:solidFill>
              </a:rPr>
              <a:t>SENSE</a:t>
            </a:r>
            <a:endParaRPr lang="en-US" sz="1670" dirty="0"/>
          </a:p>
        </p:txBody>
      </p:sp>
      <p:sp>
        <p:nvSpPr>
          <p:cNvPr id="13" name="Shape 11"/>
          <p:cNvSpPr/>
          <p:nvPr/>
        </p:nvSpPr>
        <p:spPr>
          <a:xfrm>
            <a:off x="5669280" y="2322576"/>
            <a:ext cx="5166360" cy="603504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897880" y="2505456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629400" y="2441448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F3F6FB"/>
                </a:solidFill>
              </a:rPr>
              <a:t>UNDERSTAND</a:t>
            </a:r>
            <a:endParaRPr lang="en-US" sz="1670" dirty="0"/>
          </a:p>
        </p:txBody>
      </p:sp>
      <p:sp>
        <p:nvSpPr>
          <p:cNvPr id="16" name="Shape 14"/>
          <p:cNvSpPr/>
          <p:nvPr/>
        </p:nvSpPr>
        <p:spPr>
          <a:xfrm>
            <a:off x="5669280" y="3090672"/>
            <a:ext cx="5166360" cy="603504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97880" y="327355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629400" y="3209544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F3F6FB"/>
                </a:solidFill>
              </a:rPr>
              <a:t>SIMULATE</a:t>
            </a:r>
            <a:endParaRPr lang="en-US" sz="1670" dirty="0"/>
          </a:p>
        </p:txBody>
      </p:sp>
      <p:sp>
        <p:nvSpPr>
          <p:cNvPr id="19" name="Shape 17"/>
          <p:cNvSpPr/>
          <p:nvPr/>
        </p:nvSpPr>
        <p:spPr>
          <a:xfrm>
            <a:off x="5669280" y="3858768"/>
            <a:ext cx="5166360" cy="603504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897880" y="4041648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6629400" y="39776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F3F6FB"/>
                </a:solidFill>
              </a:rPr>
              <a:t>DECIDE</a:t>
            </a:r>
            <a:endParaRPr lang="en-US" sz="1670" dirty="0"/>
          </a:p>
        </p:txBody>
      </p:sp>
      <p:sp>
        <p:nvSpPr>
          <p:cNvPr id="22" name="Shape 20"/>
          <p:cNvSpPr/>
          <p:nvPr/>
        </p:nvSpPr>
        <p:spPr>
          <a:xfrm>
            <a:off x="5669280" y="4626864"/>
            <a:ext cx="5166360" cy="603504"/>
          </a:xfrm>
          <a:prstGeom prst="roundRect">
            <a:avLst/>
          </a:prstGeom>
          <a:solidFill>
            <a:srgbClr val="122018"/>
          </a:solidFill>
          <a:ln w="12700">
            <a:solidFill>
              <a:srgbClr val="426B4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897880" y="480974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05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6629400" y="4745736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C7FFB5"/>
                </a:solidFill>
              </a:rPr>
              <a:t>ACT</a:t>
            </a:r>
            <a:endParaRPr lang="en-US" sz="1670" dirty="0"/>
          </a:p>
        </p:txBody>
      </p:sp>
      <p:sp>
        <p:nvSpPr>
          <p:cNvPr id="25" name="Shape 23"/>
          <p:cNvSpPr/>
          <p:nvPr/>
        </p:nvSpPr>
        <p:spPr>
          <a:xfrm>
            <a:off x="5669280" y="5394960"/>
            <a:ext cx="5166360" cy="603504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897880" y="5577840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06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6629400" y="551383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70" b="1" dirty="0">
                <a:solidFill>
                  <a:srgbClr val="F3F6FB"/>
                </a:solidFill>
              </a:rPr>
              <a:t>EVIDENCE</a:t>
            </a:r>
            <a:endParaRPr lang="en-US" sz="1670" dirty="0"/>
          </a:p>
        </p:txBody>
      </p:sp>
      <p:sp>
        <p:nvSpPr>
          <p:cNvPr id="28" name="Text 26"/>
          <p:cNvSpPr/>
          <p:nvPr/>
        </p:nvSpPr>
        <p:spPr>
          <a:xfrm>
            <a:off x="621792" y="429768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8ED6FF"/>
                </a:solidFill>
              </a:rPr>
              <a:t>Not every system needs all six.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8ED6FF"/>
                </a:solidFill>
              </a:rPr>
              <a:t>But once observation crosses into action, authority and evidence matter.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04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2–3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1989 → 2026: the tools changed. The engineering question stayed.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960120" y="2852928"/>
            <a:ext cx="9829800" cy="0"/>
          </a:xfrm>
          <a:prstGeom prst="line">
            <a:avLst/>
          </a:prstGeom>
          <a:noFill/>
          <a:ln w="25400">
            <a:solidFill>
              <a:srgbClr val="3B4B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88136" y="2715768"/>
            <a:ext cx="256032" cy="256032"/>
          </a:xfrm>
          <a:prstGeom prst="ellipse">
            <a:avLst/>
          </a:prstGeom>
          <a:solidFill>
            <a:srgbClr val="8ED6FF"/>
          </a:solidFill>
          <a:ln w="12700">
            <a:solidFill>
              <a:srgbClr val="090D1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0116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ED6FF"/>
                </a:solidFill>
              </a:rPr>
              <a:t>1989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94360" y="3182112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F3F6FB"/>
                </a:solidFill>
              </a:rPr>
              <a:t>Applied Physics</a:t>
            </a:r>
            <a:endParaRPr lang="en-US" sz="1220" dirty="0"/>
          </a:p>
        </p:txBody>
      </p:sp>
      <p:sp>
        <p:nvSpPr>
          <p:cNvPr id="12" name="Text 10"/>
          <p:cNvSpPr/>
          <p:nvPr/>
        </p:nvSpPr>
        <p:spPr>
          <a:xfrm>
            <a:off x="557784" y="3767328"/>
            <a:ext cx="1316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A9B4C5"/>
                </a:solidFill>
              </a:rPr>
              <a:t>Measurement · physical signals</a:t>
            </a:r>
            <a:endParaRPr lang="en-US" sz="840" dirty="0"/>
          </a:p>
        </p:txBody>
      </p:sp>
      <p:sp>
        <p:nvSpPr>
          <p:cNvPr id="13" name="Shape 11"/>
          <p:cNvSpPr/>
          <p:nvPr/>
        </p:nvSpPr>
        <p:spPr>
          <a:xfrm>
            <a:off x="2935224" y="2715768"/>
            <a:ext cx="256032" cy="256032"/>
          </a:xfrm>
          <a:prstGeom prst="ellipse">
            <a:avLst/>
          </a:prstGeom>
          <a:solidFill>
            <a:srgbClr val="8ED6FF"/>
          </a:solidFill>
          <a:ln w="12700">
            <a:solidFill>
              <a:srgbClr val="090D1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41448" y="20116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ED6FF"/>
                </a:solidFill>
              </a:rPr>
              <a:t>1997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441448" y="3182112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F3F6FB"/>
                </a:solidFill>
              </a:rPr>
              <a:t>Standards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2404872" y="3767328"/>
            <a:ext cx="1316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A9B4C5"/>
                </a:solidFill>
              </a:rPr>
              <a:t>Repeatability · interoperability</a:t>
            </a:r>
            <a:endParaRPr lang="en-US" sz="840" dirty="0"/>
          </a:p>
        </p:txBody>
      </p:sp>
      <p:sp>
        <p:nvSpPr>
          <p:cNvPr id="17" name="Shape 15"/>
          <p:cNvSpPr/>
          <p:nvPr/>
        </p:nvSpPr>
        <p:spPr>
          <a:xfrm>
            <a:off x="4782312" y="2715768"/>
            <a:ext cx="256032" cy="256032"/>
          </a:xfrm>
          <a:prstGeom prst="ellipse">
            <a:avLst/>
          </a:prstGeom>
          <a:solidFill>
            <a:srgbClr val="8ED6FF"/>
          </a:solidFill>
          <a:ln w="12700">
            <a:solidFill>
              <a:srgbClr val="090D1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88536" y="20116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ED6FF"/>
                </a:solidFill>
              </a:rPr>
              <a:t>2015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288536" y="3182112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F3F6FB"/>
                </a:solidFill>
              </a:rPr>
              <a:t>Machine Vision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4251960" y="3767328"/>
            <a:ext cx="1316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A9B4C5"/>
                </a:solidFill>
              </a:rPr>
              <a:t>Industry 4.0 · CPS</a:t>
            </a:r>
            <a:endParaRPr lang="en-US" sz="840" dirty="0"/>
          </a:p>
        </p:txBody>
      </p:sp>
      <p:sp>
        <p:nvSpPr>
          <p:cNvPr id="21" name="Shape 19"/>
          <p:cNvSpPr/>
          <p:nvPr/>
        </p:nvSpPr>
        <p:spPr>
          <a:xfrm>
            <a:off x="6629400" y="2715768"/>
            <a:ext cx="256032" cy="256032"/>
          </a:xfrm>
          <a:prstGeom prst="ellipse">
            <a:avLst/>
          </a:prstGeom>
          <a:solidFill>
            <a:srgbClr val="8ED6FF"/>
          </a:solidFill>
          <a:ln w="12700">
            <a:solidFill>
              <a:srgbClr val="090D1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35624" y="20116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ED6FF"/>
                </a:solidFill>
              </a:rPr>
              <a:t>2016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135624" y="3182112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F3F6FB"/>
                </a:solidFill>
              </a:rPr>
              <a:t>IoT + Robotics</a:t>
            </a:r>
            <a:endParaRPr lang="en-US" sz="1220" dirty="0"/>
          </a:p>
        </p:txBody>
      </p:sp>
      <p:sp>
        <p:nvSpPr>
          <p:cNvPr id="24" name="Text 22"/>
          <p:cNvSpPr/>
          <p:nvPr/>
        </p:nvSpPr>
        <p:spPr>
          <a:xfrm>
            <a:off x="6099048" y="3767328"/>
            <a:ext cx="1316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A9B4C5"/>
                </a:solidFill>
              </a:rPr>
              <a:t>Connected sensing</a:t>
            </a:r>
            <a:endParaRPr lang="en-US" sz="840" dirty="0"/>
          </a:p>
        </p:txBody>
      </p:sp>
      <p:sp>
        <p:nvSpPr>
          <p:cNvPr id="25" name="Shape 23"/>
          <p:cNvSpPr/>
          <p:nvPr/>
        </p:nvSpPr>
        <p:spPr>
          <a:xfrm>
            <a:off x="8476488" y="2715768"/>
            <a:ext cx="256032" cy="256032"/>
          </a:xfrm>
          <a:prstGeom prst="ellipse">
            <a:avLst/>
          </a:prstGeom>
          <a:solidFill>
            <a:srgbClr val="8ED6FF"/>
          </a:solidFill>
          <a:ln w="12700">
            <a:solidFill>
              <a:srgbClr val="090D1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982712" y="20116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ED6FF"/>
                </a:solidFill>
              </a:rPr>
              <a:t>2017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982712" y="3182112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F3F6FB"/>
                </a:solidFill>
              </a:rPr>
              <a:t>Connected Value</a:t>
            </a:r>
            <a:endParaRPr lang="en-US" sz="1220" dirty="0"/>
          </a:p>
        </p:txBody>
      </p:sp>
      <p:sp>
        <p:nvSpPr>
          <p:cNvPr id="28" name="Text 26"/>
          <p:cNvSpPr/>
          <p:nvPr/>
        </p:nvSpPr>
        <p:spPr>
          <a:xfrm>
            <a:off x="7946136" y="3767328"/>
            <a:ext cx="1316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A9B4C5"/>
                </a:solidFill>
              </a:rPr>
              <a:t>NB-IoT · blockchain</a:t>
            </a:r>
            <a:endParaRPr lang="en-US" sz="840" dirty="0"/>
          </a:p>
        </p:txBody>
      </p:sp>
      <p:sp>
        <p:nvSpPr>
          <p:cNvPr id="29" name="Shape 27"/>
          <p:cNvSpPr/>
          <p:nvPr/>
        </p:nvSpPr>
        <p:spPr>
          <a:xfrm>
            <a:off x="10323576" y="2715768"/>
            <a:ext cx="256032" cy="256032"/>
          </a:xfrm>
          <a:prstGeom prst="ellipse">
            <a:avLst/>
          </a:prstGeom>
          <a:solidFill>
            <a:srgbClr val="C7FFB5"/>
          </a:solidFill>
          <a:ln w="12700">
            <a:solidFill>
              <a:srgbClr val="090D1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829800" y="2011680"/>
            <a:ext cx="12435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7FFB5"/>
                </a:solidFill>
              </a:rPr>
              <a:t>2026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9829800" y="3182112"/>
            <a:ext cx="1243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F3F6FB"/>
                </a:solidFill>
              </a:rPr>
              <a:t>GenAI + Reality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9793224" y="3767328"/>
            <a:ext cx="131673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dirty="0">
                <a:solidFill>
                  <a:srgbClr val="A9B4C5"/>
                </a:solidFill>
              </a:rPr>
              <a:t>Agents · authority · evidence</a:t>
            </a:r>
            <a:endParaRPr lang="en-US" sz="840" dirty="0"/>
          </a:p>
        </p:txBody>
      </p:sp>
      <p:sp>
        <p:nvSpPr>
          <p:cNvPr id="33" name="Text 31"/>
          <p:cNvSpPr/>
          <p:nvPr/>
        </p:nvSpPr>
        <p:spPr>
          <a:xfrm>
            <a:off x="960120" y="4892040"/>
            <a:ext cx="10104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3F6FB"/>
                </a:solidFill>
              </a:rPr>
              <a:t>How do we know what is happening in Reality — and what can safely happen next?</a:t>
            </a:r>
            <a:endParaRPr lang="en-US" sz="2300" dirty="0"/>
          </a:p>
        </p:txBody>
      </p:sp>
      <p:sp>
        <p:nvSpPr>
          <p:cNvPr id="34" name="Text 32"/>
          <p:cNvSpPr/>
          <p:nvPr/>
        </p:nvSpPr>
        <p:spPr>
          <a:xfrm>
            <a:off x="1920240" y="57424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70" dirty="0">
                <a:solidFill>
                  <a:srgbClr val="A9B4C5"/>
                </a:solidFill>
              </a:rPr>
              <a:t>Keep the engineering question underneath the fashionable word of the year.</a:t>
            </a:r>
            <a:endParaRPr lang="en-US" sz="10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05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3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Digital twins after GenAI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03504" y="155448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8ED6FF"/>
                </a:solidFill>
              </a:rPr>
              <a:t>A twin can become operational context for an agent.</a:t>
            </a:r>
            <a:endParaRPr lang="en-US" sz="1950" dirty="0"/>
          </a:p>
        </p:txBody>
      </p:sp>
      <p:sp>
        <p:nvSpPr>
          <p:cNvPr id="9" name="Shape 7"/>
          <p:cNvSpPr/>
          <p:nvPr/>
        </p:nvSpPr>
        <p:spPr>
          <a:xfrm>
            <a:off x="621792" y="2103120"/>
            <a:ext cx="5074920" cy="129844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50392" y="2267712"/>
            <a:ext cx="4617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8ED6FF"/>
                </a:solidFill>
              </a:rPr>
              <a:t>DIGITAL TWIN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850392" y="260604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What is happening?</a:t>
            </a:r>
            <a:endParaRPr lang="en-US" sz="1230" dirty="0"/>
          </a:p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Relevant state, relationships and constraints.</a:t>
            </a:r>
            <a:endParaRPr lang="en-US" sz="1230" dirty="0"/>
          </a:p>
        </p:txBody>
      </p:sp>
      <p:sp>
        <p:nvSpPr>
          <p:cNvPr id="12" name="Shape 10"/>
          <p:cNvSpPr/>
          <p:nvPr/>
        </p:nvSpPr>
        <p:spPr>
          <a:xfrm>
            <a:off x="6144768" y="2103120"/>
            <a:ext cx="5074920" cy="129844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73368" y="2267712"/>
            <a:ext cx="4617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47D7E8"/>
                </a:solidFill>
              </a:rPr>
              <a:t>SIMULATION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373368" y="260604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What might happen?</a:t>
            </a:r>
            <a:endParaRPr lang="en-US" sz="1230" dirty="0"/>
          </a:p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Explore possible outcomes before changing Reality.</a:t>
            </a:r>
            <a:endParaRPr lang="en-US" sz="1230" dirty="0"/>
          </a:p>
        </p:txBody>
      </p:sp>
      <p:sp>
        <p:nvSpPr>
          <p:cNvPr id="15" name="Shape 13"/>
          <p:cNvSpPr/>
          <p:nvPr/>
        </p:nvSpPr>
        <p:spPr>
          <a:xfrm>
            <a:off x="621792" y="3840480"/>
            <a:ext cx="5074920" cy="129844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0392" y="4005072"/>
            <a:ext cx="4617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C7FFB5"/>
                </a:solidFill>
              </a:rPr>
              <a:t>AI / AGENT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850392" y="434340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What should happen next?</a:t>
            </a:r>
            <a:endParaRPr lang="en-US" sz="1230" dirty="0"/>
          </a:p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Reason over context; propose bounded next actions.</a:t>
            </a:r>
            <a:endParaRPr lang="en-US" sz="1230" dirty="0"/>
          </a:p>
        </p:txBody>
      </p:sp>
      <p:sp>
        <p:nvSpPr>
          <p:cNvPr id="18" name="Shape 16"/>
          <p:cNvSpPr/>
          <p:nvPr/>
        </p:nvSpPr>
        <p:spPr>
          <a:xfrm>
            <a:off x="6144768" y="3840480"/>
            <a:ext cx="5074920" cy="129844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73368" y="4005072"/>
            <a:ext cx="4617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FFD48A"/>
                </a:solidFill>
              </a:rPr>
              <a:t>PHYSICAL REALITY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373368" y="434340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Can it actually happen?</a:t>
            </a:r>
            <a:endParaRPr lang="en-US" sz="1230" dirty="0"/>
          </a:p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Capability · access · power · calibration · identity · authority · evidence.</a:t>
            </a:r>
            <a:endParaRPr lang="en-US" sz="1230" dirty="0"/>
          </a:p>
        </p:txBody>
      </p:sp>
      <p:sp>
        <p:nvSpPr>
          <p:cNvPr id="21" name="Text 19"/>
          <p:cNvSpPr/>
          <p:nvPr/>
        </p:nvSpPr>
        <p:spPr>
          <a:xfrm>
            <a:off x="841248" y="5669280"/>
            <a:ext cx="10469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3F6FB"/>
                </a:solidFill>
              </a:rPr>
              <a:t>A good answer is not yet an action.  A possible action is not yet an authorized action.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06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3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Give students Reality, not only exercises.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58368" y="1554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80" kern="0" dirty="0">
                <a:solidFill>
                  <a:srgbClr val="8ED6FF"/>
                </a:solidFill>
              </a:rPr>
              <a:t>SUMMER INTERN TEAM 2026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8368" y="1993392"/>
            <a:ext cx="4663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3F6FB"/>
                </a:solidFill>
              </a:rPr>
              <a:t>5 students · 53 links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3F6FB"/>
                </a:solidFill>
              </a:rPr>
              <a:t>Idea → code / CAD → physical or digital result → live runtime → user → evidence → continuation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58368" y="3986784"/>
            <a:ext cx="48463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A9B4C5"/>
                </a:solidFill>
              </a:rPr>
              <a:t>The goal was not “finish a tutorial.”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A9B4C5"/>
                </a:solidFill>
              </a:rPr>
              <a:t>The goal was to discover where an idea fails when it meets Reality.</a:t>
            </a:r>
            <a:endParaRPr lang="en-US" sz="13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4892040"/>
            <a:ext cx="1207008" cy="120700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2331720" y="498348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7FFB5"/>
                </a:solidFill>
              </a:rPr>
              <a:t>Browse later</a:t>
            </a:r>
            <a:endParaRPr lang="en-US" sz="900" dirty="0"/>
          </a:p>
        </p:txBody>
      </p:sp>
      <p:sp>
        <p:nvSpPr>
          <p:cNvPr id="14" name="Text 11">
            <a:hlinkClick r:id="rId2" tooltip=""/>
          </p:cNvPr>
          <p:cNvSpPr/>
          <p:nvPr/>
        </p:nvSpPr>
        <p:spPr>
          <a:xfrm>
            <a:off x="2331720" y="5321808"/>
            <a:ext cx="3154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u="sng" dirty="0">
                <a:solidFill>
                  <a:srgbClr val="8ED6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nicholas90.homelinked.tech/team/</a:t>
            </a:r>
            <a:endParaRPr lang="en-US" sz="870" dirty="0"/>
          </a:p>
        </p:txBody>
      </p:sp>
      <p:sp>
        <p:nvSpPr>
          <p:cNvPr id="15" name="Text 12"/>
          <p:cNvSpPr/>
          <p:nvPr/>
        </p:nvSpPr>
        <p:spPr>
          <a:xfrm>
            <a:off x="5897880" y="187452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3F6FB"/>
                </a:solidFill>
              </a:rPr>
              <a:t>Pick one student. Ask: what capability did this person make possible?</a:t>
            </a:r>
            <a:endParaRPr lang="en-US" sz="2300" dirty="0"/>
          </a:p>
        </p:txBody>
      </p:sp>
      <p:sp>
        <p:nvSpPr>
          <p:cNvPr id="16" name="Text 13"/>
          <p:cNvSpPr/>
          <p:nvPr/>
        </p:nvSpPr>
        <p:spPr>
          <a:xfrm>
            <a:off x="5989320" y="3054096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ED6FF"/>
                </a:solidFill>
              </a:rPr>
              <a:t>SOFTWARE / AI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183880" y="3163824"/>
            <a:ext cx="2377440" cy="0"/>
          </a:xfrm>
          <a:prstGeom prst="line">
            <a:avLst/>
          </a:prstGeom>
          <a:noFill/>
          <a:ln w="25400">
            <a:solidFill>
              <a:srgbClr val="26324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89320" y="3511296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ED6FF"/>
                </a:solidFill>
              </a:rPr>
              <a:t>PAYMENT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8183880" y="3621024"/>
            <a:ext cx="2377440" cy="0"/>
          </a:xfrm>
          <a:prstGeom prst="line">
            <a:avLst/>
          </a:prstGeom>
          <a:noFill/>
          <a:ln w="25400">
            <a:solidFill>
              <a:srgbClr val="26324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989320" y="3968496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ED6FF"/>
                </a:solidFill>
              </a:rPr>
              <a:t>IoT / VISION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8183880" y="4078224"/>
            <a:ext cx="2377440" cy="0"/>
          </a:xfrm>
          <a:prstGeom prst="line">
            <a:avLst/>
          </a:prstGeom>
          <a:noFill/>
          <a:ln w="25400">
            <a:solidFill>
              <a:srgbClr val="26324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989320" y="4425696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ED6FF"/>
                </a:solidFill>
              </a:rPr>
              <a:t>CAD / 3D PRINT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8183880" y="4535424"/>
            <a:ext cx="2377440" cy="0"/>
          </a:xfrm>
          <a:prstGeom prst="line">
            <a:avLst/>
          </a:prstGeom>
          <a:noFill/>
          <a:ln w="25400">
            <a:solidFill>
              <a:srgbClr val="26324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989320" y="4882896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ED6FF"/>
                </a:solidFill>
              </a:rPr>
              <a:t>LIVE RUNTIME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8183880" y="4992624"/>
            <a:ext cx="2377440" cy="0"/>
          </a:xfrm>
          <a:prstGeom prst="line">
            <a:avLst/>
          </a:prstGeom>
          <a:noFill/>
          <a:ln w="25400">
            <a:solidFill>
              <a:srgbClr val="263244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89320" y="5340096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7FFB5"/>
                </a:solidFill>
              </a:rPr>
              <a:t>EVIDENCE</a:t>
            </a:r>
            <a:endParaRPr lang="en-US" sz="1050" dirty="0"/>
          </a:p>
        </p:txBody>
      </p:sp>
      <p:sp>
        <p:nvSpPr>
          <p:cNvPr id="27" name="Shape 24"/>
          <p:cNvSpPr/>
          <p:nvPr/>
        </p:nvSpPr>
        <p:spPr>
          <a:xfrm>
            <a:off x="8183880" y="5449824"/>
            <a:ext cx="2377440" cy="0"/>
          </a:xfrm>
          <a:prstGeom prst="line">
            <a:avLst/>
          </a:prstGeom>
          <a:noFill/>
          <a:ln w="25400">
            <a:solidFill>
              <a:srgbClr val="426B4D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07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2–3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MCP &amp; callable capability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58368" y="160020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3F6FB"/>
                </a:solidFill>
              </a:rPr>
              <a:t>NAMING IS NOT CAPABILITY.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103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8ED6FF"/>
                </a:solidFill>
              </a:rPr>
              <a:t>ADDRESS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3154680" y="278892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A9B4C5"/>
                </a:solidFill>
              </a:rPr>
              <a:t>≠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749040" y="2852928"/>
            <a:ext cx="2743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C7FFB5"/>
                </a:solidFill>
              </a:rPr>
              <a:t>CAPABILITY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720840" y="278892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A9B4C5"/>
                </a:solidFill>
              </a:rPr>
              <a:t>≠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7315200" y="2852928"/>
            <a:ext cx="2926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D48A"/>
                </a:solidFill>
              </a:rPr>
              <a:t>AUTHORITY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051560" y="3895344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A9B4C5"/>
                </a:solidFill>
              </a:rPr>
              <a:t>A domain can declare where a capability should live. Engineering begins when what is behind the address is real, callable, bounded, authorized and observable.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3246120" y="5029200"/>
            <a:ext cx="5715000" cy="56692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6" name="Text 14">
            <a:hlinkClick r:id="rId1" tooltip=""/>
          </p:cNvPr>
          <p:cNvSpPr/>
          <p:nvPr/>
        </p:nvSpPr>
        <p:spPr>
          <a:xfrm>
            <a:off x="3675888" y="5230368"/>
            <a:ext cx="2468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u="sng" dirty="0">
                <a:solidFill>
                  <a:srgbClr val="8ED6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mcp.makehere.tech</a:t>
            </a:r>
            <a:endParaRPr lang="en-US" sz="870" dirty="0"/>
          </a:p>
        </p:txBody>
      </p:sp>
      <p:sp>
        <p:nvSpPr>
          <p:cNvPr id="17" name="Text 15"/>
          <p:cNvSpPr/>
          <p:nvPr/>
        </p:nvSpPr>
        <p:spPr>
          <a:xfrm>
            <a:off x="6035040" y="5230368"/>
            <a:ext cx="2514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dirty="0">
                <a:solidFill>
                  <a:srgbClr val="A9B4C5"/>
                </a:solidFill>
              </a:rPr>
              <a:t>MCP-ready namespace example · current status matters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938528" y="5852160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70" b="1" dirty="0">
                <a:solidFill>
                  <a:srgbClr val="C7FFB5"/>
                </a:solidFill>
              </a:rPr>
              <a:t>Namespace → endpoint → tool → permission → bounded execution → evidence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08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3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Before graduation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21792" y="1554480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3F6FB"/>
                </a:solidFill>
              </a:rPr>
              <a:t>9 months is enough to build evidence.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640080" y="231343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b="1" dirty="0">
                <a:solidFill>
                  <a:srgbClr val="8ED6FF"/>
                </a:solidFill>
              </a:rPr>
              <a:t>Do not try to master every new framework. Make one real capability work end-to-end.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58368" y="3090672"/>
            <a:ext cx="10607040" cy="502920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6112" y="324612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01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508760" y="3182112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3F6FB"/>
                </a:solidFill>
              </a:rPr>
              <a:t>Can you sense or capture a real condition?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58368" y="3712464"/>
            <a:ext cx="10607040" cy="502920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6112" y="3867912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02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508760" y="3803904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3F6FB"/>
                </a:solidFill>
              </a:rPr>
              <a:t>Can you explain what the data means — and what it does not mean?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58368" y="4334256"/>
            <a:ext cx="10607040" cy="502920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6112" y="4489704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03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508760" y="4425696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3F6FB"/>
                </a:solidFill>
              </a:rPr>
              <a:t>Can AI or software use the context safely?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58368" y="4956048"/>
            <a:ext cx="10607040" cy="502920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5111496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508760" y="5047488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F3F6FB"/>
                </a:solidFill>
              </a:rPr>
              <a:t>Can another system call or continue your work?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58368" y="5577840"/>
            <a:ext cx="10607040" cy="502920"/>
          </a:xfrm>
          <a:prstGeom prst="roundRect">
            <a:avLst/>
          </a:prstGeom>
          <a:solidFill>
            <a:srgbClr val="112019"/>
          </a:solidFill>
          <a:ln w="12700">
            <a:solidFill>
              <a:srgbClr val="426B4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96112" y="5733288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8ED6FF"/>
                </a:solidFill>
              </a:rPr>
              <a:t>05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508760" y="5669280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C7FFB5"/>
                </a:solidFill>
              </a:rPr>
              <a:t>Can you show evidence that the result actually happened?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09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1–2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Use what is useful. Ignore what is not.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58368" y="1938528"/>
            <a:ext cx="3310128" cy="230428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6968" y="2103120"/>
            <a:ext cx="28529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8ED6FF"/>
                </a:solidFill>
              </a:rPr>
              <a:t>HSIMC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86968" y="2441448"/>
            <a:ext cx="28529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Distributed GenAI-native capability production infrastructure</a:t>
            </a:r>
            <a:endParaRPr lang="en-US" sz="1230" dirty="0"/>
          </a:p>
        </p:txBody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886968" y="3840480"/>
            <a:ext cx="2788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u="sng" dirty="0">
                <a:solidFill>
                  <a:srgbClr val="8ED6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hsimc.tech/</a:t>
            </a:r>
            <a:endParaRPr lang="en-US" sz="870" dirty="0"/>
          </a:p>
        </p:txBody>
      </p:sp>
      <p:sp>
        <p:nvSpPr>
          <p:cNvPr id="12" name="Shape 10"/>
          <p:cNvSpPr/>
          <p:nvPr/>
        </p:nvSpPr>
        <p:spPr>
          <a:xfrm>
            <a:off x="4389120" y="1938528"/>
            <a:ext cx="3310128" cy="230428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17720" y="2103120"/>
            <a:ext cx="28529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C7FFB5"/>
                </a:solidFill>
              </a:rPr>
              <a:t>PUBLICATIONS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617720" y="2441448"/>
            <a:ext cx="28529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Longer reading on infrastructure, practice and participation</a:t>
            </a:r>
            <a:endParaRPr lang="en-US" sz="1230" dirty="0"/>
          </a:p>
        </p:txBody>
      </p:sp>
      <p:sp>
        <p:nvSpPr>
          <p:cNvPr id="15" name="Text 13">
            <a:hlinkClick r:id="rId2" tooltip=""/>
          </p:cNvPr>
          <p:cNvSpPr/>
          <p:nvPr/>
        </p:nvSpPr>
        <p:spPr>
          <a:xfrm>
            <a:off x="4617720" y="3840480"/>
            <a:ext cx="2788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u="sng" dirty="0">
                <a:solidFill>
                  <a:srgbClr val="8ED6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hsimc.tech/publications/</a:t>
            </a:r>
            <a:endParaRPr lang="en-US" sz="870" dirty="0"/>
          </a:p>
        </p:txBody>
      </p:sp>
      <p:sp>
        <p:nvSpPr>
          <p:cNvPr id="16" name="Shape 14"/>
          <p:cNvSpPr/>
          <p:nvPr/>
        </p:nvSpPr>
        <p:spPr>
          <a:xfrm>
            <a:off x="8119872" y="1938528"/>
            <a:ext cx="3310128" cy="2304288"/>
          </a:xfrm>
          <a:prstGeom prst="roundRect">
            <a:avLst/>
          </a:prstGeom>
          <a:solidFill>
            <a:srgbClr val="111824"/>
          </a:solidFill>
          <a:ln w="12700">
            <a:solidFill>
              <a:srgbClr val="26324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48472" y="2103120"/>
            <a:ext cx="285292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80" kern="0" dirty="0">
                <a:solidFill>
                  <a:srgbClr val="FFD48A"/>
                </a:solidFill>
              </a:rPr>
              <a:t>INTERN TEAM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348472" y="2441448"/>
            <a:ext cx="28529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30" b="1" dirty="0">
                <a:solidFill>
                  <a:srgbClr val="F3F6FB"/>
                </a:solidFill>
              </a:rPr>
              <a:t>Five student spaces from the 2026 summer work</a:t>
            </a:r>
            <a:endParaRPr lang="en-US" sz="1230" dirty="0"/>
          </a:p>
        </p:txBody>
      </p:sp>
      <p:sp>
        <p:nvSpPr>
          <p:cNvPr id="19" name="Text 17">
            <a:hlinkClick r:id="rId3" tooltip=""/>
          </p:cNvPr>
          <p:cNvSpPr/>
          <p:nvPr/>
        </p:nvSpPr>
        <p:spPr>
          <a:xfrm>
            <a:off x="8348472" y="3840480"/>
            <a:ext cx="2788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u="sng" dirty="0">
                <a:solidFill>
                  <a:srgbClr val="8ED6FF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nicholas90.homelinked.tech/team/</a:t>
            </a:r>
            <a:endParaRPr lang="en-US" sz="870" dirty="0"/>
          </a:p>
        </p:txBody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8112" y="4736592"/>
            <a:ext cx="1133856" cy="1133856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3913632" y="5907024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C7FFB5"/>
                </a:solidFill>
              </a:rPr>
              <a:t>One page → all links → continue later</a:t>
            </a:r>
            <a:endParaRPr lang="en-US" sz="10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90D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spc="140" kern="0" dirty="0">
                <a:solidFill>
                  <a:srgbClr val="8A98AB"/>
                </a:solidFill>
              </a:rPr>
              <a:t>HSIMC FIELD · POLYU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9326880" y="201168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spc="100" kern="0" dirty="0">
                <a:solidFill>
                  <a:srgbClr val="607087"/>
                </a:solidFill>
              </a:rPr>
              <a:t>COMP3424 · 5 OCT 2026</a:t>
            </a:r>
            <a:endParaRPr lang="en-US" sz="750" dirty="0"/>
          </a:p>
        </p:txBody>
      </p:sp>
      <p:sp>
        <p:nvSpPr>
          <p:cNvPr id="4" name="Shape 2"/>
          <p:cNvSpPr/>
          <p:nvPr/>
        </p:nvSpPr>
        <p:spPr>
          <a:xfrm>
            <a:off x="502920" y="6537960"/>
            <a:ext cx="11155680" cy="0"/>
          </a:xfrm>
          <a:prstGeom prst="line">
            <a:avLst/>
          </a:prstGeom>
          <a:noFill/>
          <a:ln w="12700">
            <a:solidFill>
              <a:srgbClr val="2632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566928"/>
            <a:ext cx="1143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b="1" spc="110" kern="0" dirty="0">
                <a:solidFill>
                  <a:srgbClr val="8ED6FF"/>
                </a:solidFill>
              </a:rPr>
              <a:t>STOP 10 OF 10</a:t>
            </a:r>
            <a:endParaRPr lang="en-US" sz="880" dirty="0"/>
          </a:p>
        </p:txBody>
      </p:sp>
      <p:sp>
        <p:nvSpPr>
          <p:cNvPr id="6" name="Text 4"/>
          <p:cNvSpPr/>
          <p:nvPr/>
        </p:nvSpPr>
        <p:spPr>
          <a:xfrm>
            <a:off x="1737360" y="530352"/>
            <a:ext cx="731520" cy="228600"/>
          </a:xfrm>
          <a:prstGeom prst="rect">
            <a:avLst/>
          </a:prstGeom>
          <a:solidFill>
            <a:srgbClr val="0E151F"/>
          </a:solidFill>
          <a:ln w="12700">
            <a:solidFill>
              <a:srgbClr val="263244"/>
            </a:solidFill>
          </a:ln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A9B4C5"/>
                </a:solidFill>
              </a:rPr>
              <a:t>1–2 MIN</a:t>
            </a:r>
            <a:endParaRPr lang="en-US" sz="700" dirty="0"/>
          </a:p>
        </p:txBody>
      </p:sp>
      <p:sp>
        <p:nvSpPr>
          <p:cNvPr id="7" name="Text 5"/>
          <p:cNvSpPr/>
          <p:nvPr/>
        </p:nvSpPr>
        <p:spPr>
          <a:xfrm>
            <a:off x="566928" y="896112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3F6FB"/>
                </a:solidFill>
              </a:rPr>
              <a:t>Closing thought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658368" y="1517904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0" b="1" dirty="0">
                <a:solidFill>
                  <a:srgbClr val="F3F6FB"/>
                </a:solidFill>
              </a:rPr>
              <a:t>REALITY CAN →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658368" y="2578608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0" b="1" dirty="0">
                <a:solidFill>
                  <a:srgbClr val="C7FFB5"/>
                </a:solidFill>
              </a:rPr>
              <a:t>I CAN ACT.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694944" y="3913632"/>
            <a:ext cx="7955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50" dirty="0">
                <a:solidFill>
                  <a:srgbClr val="DCE5F1"/>
                </a:solidFill>
              </a:rPr>
              <a:t>Your value in the AI era is not only what you know.</a:t>
            </a:r>
            <a:endParaRPr lang="en-US" sz="2050" dirty="0"/>
          </a:p>
          <a:p>
            <a:pPr indent="0" marL="0">
              <a:buNone/>
            </a:pPr>
            <a:r>
              <a:rPr lang="en-US" sz="2050" dirty="0">
                <a:solidFill>
                  <a:srgbClr val="DCE5F1"/>
                </a:solidFill>
              </a:rPr>
              <a:t>It is what you can make possible in Reality.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694944" y="512064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A9B4C5"/>
                </a:solidFill>
              </a:rPr>
              <a:t>A capability is real only when the physical world contains the access, authority and evidence needed for action.</a:t>
            </a:r>
            <a:endParaRPr lang="en-US" sz="12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0" y="4041648"/>
            <a:ext cx="1280160" cy="128016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823960" y="559612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8ED6FF"/>
                </a:solidFill>
              </a:rPr>
              <a:t>Questions / challenges?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HSIMC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Sensors to Reality</dc:title>
  <dc:subject>PolyU COMP3424 Industry Sharing &amp; Technology Showcase</dc:subject>
  <dc:creator>HSIMC</dc:creator>
  <cp:lastModifiedBy>HSIMC</cp:lastModifiedBy>
  <cp:revision>1</cp:revision>
  <dcterms:created xsi:type="dcterms:W3CDTF">2026-10-02T05:58:58Z</dcterms:created>
  <dcterms:modified xsi:type="dcterms:W3CDTF">2026-10-02T05:58:58Z</dcterms:modified>
</cp:coreProperties>
</file>